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466" r:id="rId4"/>
    <p:sldId id="500" r:id="rId5"/>
    <p:sldId id="612" r:id="rId6"/>
    <p:sldId id="519" r:id="rId7"/>
    <p:sldId id="520" r:id="rId8"/>
    <p:sldId id="613" r:id="rId9"/>
    <p:sldId id="522" r:id="rId10"/>
    <p:sldId id="619" r:id="rId11"/>
    <p:sldId id="600" r:id="rId12"/>
    <p:sldId id="614" r:id="rId13"/>
    <p:sldId id="577" r:id="rId14"/>
    <p:sldId id="523" r:id="rId15"/>
    <p:sldId id="578" r:id="rId16"/>
    <p:sldId id="632" r:id="rId17"/>
    <p:sldId id="633" r:id="rId18"/>
    <p:sldId id="623" r:id="rId19"/>
    <p:sldId id="639" r:id="rId20"/>
    <p:sldId id="640" r:id="rId21"/>
    <p:sldId id="615" r:id="rId22"/>
    <p:sldId id="609" r:id="rId23"/>
    <p:sldId id="603" r:id="rId24"/>
    <p:sldId id="634" r:id="rId25"/>
    <p:sldId id="642" r:id="rId26"/>
    <p:sldId id="641" r:id="rId27"/>
    <p:sldId id="620" r:id="rId28"/>
    <p:sldId id="621" r:id="rId29"/>
    <p:sldId id="622" r:id="rId30"/>
    <p:sldId id="605" r:id="rId31"/>
    <p:sldId id="643" r:id="rId32"/>
    <p:sldId id="582" r:id="rId33"/>
    <p:sldId id="584" r:id="rId34"/>
    <p:sldId id="625" r:id="rId35"/>
    <p:sldId id="626" r:id="rId36"/>
    <p:sldId id="627" r:id="rId37"/>
    <p:sldId id="628" r:id="rId38"/>
    <p:sldId id="629" r:id="rId39"/>
    <p:sldId id="630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77"/>
            <p14:sldId id="523"/>
            <p14:sldId id="578"/>
            <p14:sldId id="632"/>
            <p14:sldId id="633"/>
            <p14:sldId id="623"/>
          </p14:sldIdLst>
        </p14:section>
        <p14:section name="Theming Bootstrap" id="{883A8A34-02C0-40E3-95A4-B61756C5B27C}">
          <p14:sldIdLst>
            <p14:sldId id="639"/>
            <p14:sldId id="640"/>
          </p14:sldIdLst>
        </p14:section>
        <p14:section name="Bootstrap Components" id="{0BAD0C9D-BCF1-49FA-8D9B-E9AA0A6F6973}">
          <p14:sldIdLst>
            <p14:sldId id="615"/>
            <p14:sldId id="609"/>
            <p14:sldId id="603"/>
            <p14:sldId id="634"/>
            <p14:sldId id="642"/>
            <p14:sldId id="641"/>
            <p14:sldId id="620"/>
            <p14:sldId id="621"/>
            <p14:sldId id="622"/>
            <p14:sldId id="605"/>
            <p14:sldId id="643"/>
            <p14:sldId id="582"/>
            <p14:sldId id="584"/>
          </p14:sldIdLst>
        </p14:section>
        <p14:section name="Conclusion" id="{CAD93B16-9430-4CD6-BD17-69844E1E5D8E}">
          <p14:sldIdLst>
            <p14:sldId id="625"/>
            <p14:sldId id="626"/>
            <p14:sldId id="627"/>
            <p14:sldId id="628"/>
            <p14:sldId id="629"/>
            <p14:sldId id="6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 autoAdjust="0"/>
    <p:restoredTop sz="94595" autoAdjust="0"/>
  </p:normalViewPr>
  <p:slideViewPr>
    <p:cSldViewPr>
      <p:cViewPr varScale="1">
        <p:scale>
          <a:sx n="92" d="100"/>
          <a:sy n="92" d="100"/>
        </p:scale>
        <p:origin x="77" y="10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8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2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0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6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1750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509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194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0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etbootstrap.com/docs/4.0/layout/grid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tswatch.com/minty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0.xml"/><Relationship Id="rId3" Type="http://schemas.openxmlformats.org/officeDocument/2006/relationships/image" Target="../media/image11.png"/><Relationship Id="rId7" Type="http://schemas.openxmlformats.org/officeDocument/2006/relationships/slide" Target="slide7.xml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image" Target="../media/image140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etbootstrap.com/docs/4.0/components/navba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etbootstrap.com/docs/4.0/components/navb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jumbotron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hemes.com/bootstrap-cheatshe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3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0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path.bootstrapcdn.com/bootstrap/4.1.2/css/bootstrap.min.css" TargetMode="External"/><Relationship Id="rId2" Type="http://schemas.openxmlformats.org/officeDocument/2006/relationships/hyperlink" Target="https://www.bootstrapcd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tether/1.4.0/js/tether.min.js" TargetMode="External"/><Relationship Id="rId2" Type="http://schemas.openxmlformats.org/officeDocument/2006/relationships/hyperlink" Target="https://code.jquery.com/jquery-3.3.1.slim.min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path.bootstrapcdn.com/bootstrap/4.1.2/js/bootstrap.min.j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32041" y="233923"/>
            <a:ext cx="7382341" cy="1552552"/>
          </a:xfrm>
        </p:spPr>
        <p:txBody>
          <a:bodyPr/>
          <a:lstStyle/>
          <a:p>
            <a:r>
              <a:rPr lang="en-US" dirty="0"/>
              <a:t>Introduction to Bootstrap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A984ED29-1E1E-4ACC-8D5F-6F5145E7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7078" y="1415881"/>
            <a:ext cx="8287304" cy="1752600"/>
          </a:xfrm>
        </p:spPr>
        <p:txBody>
          <a:bodyPr/>
          <a:lstStyle/>
          <a:p>
            <a:r>
              <a:rPr lang="en-US" spc="300" dirty="0" smtClean="0"/>
              <a:t>The most </a:t>
            </a:r>
            <a:r>
              <a:rPr lang="en-US" spc="300" dirty="0"/>
              <a:t>popular front-end component library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7078" y="3788634"/>
            <a:ext cx="2253081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659736" y="3390006"/>
            <a:ext cx="2229287" cy="61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to Bootstrap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4" name="Picture 13">
            <a:hlinkClick r:id="rId7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26" name="Picture 2" descr="Image result for bootstra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547563"/>
            <a:ext cx="3477482" cy="292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2" cy="5570355"/>
          </a:xfrm>
        </p:spPr>
        <p:txBody>
          <a:bodyPr/>
          <a:lstStyle/>
          <a:p>
            <a:r>
              <a:rPr lang="en-US" dirty="0"/>
              <a:t>Compiled and minified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,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fonts</a:t>
            </a:r>
            <a:r>
              <a:rPr lang="en-US" dirty="0"/>
              <a:t>. No docs or original source files are included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Resources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3" y="2511373"/>
            <a:ext cx="7711963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latin typeface="Consolas" panose="020B0609020204030204" pitchFamily="49" charset="0"/>
              </a:rPr>
              <a:t>&lt;link rel="</a:t>
            </a:r>
            <a:r>
              <a:rPr lang="en-US" sz="2400" b="1" dirty="0" smtClean="0">
                <a:latin typeface="Consolas" panose="020B0609020204030204" pitchFamily="49" charset="0"/>
              </a:rPr>
              <a:t>stylesheet</a:t>
            </a:r>
            <a:r>
              <a:rPr lang="en-US" sz="2400" b="1" dirty="0">
                <a:latin typeface="Consolas" panose="020B0609020204030204" pitchFamily="49" charset="0"/>
              </a:rPr>
              <a:t>" href="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../bootstrap/</a:t>
            </a:r>
            <a:r>
              <a:rPr lang="en-US" sz="24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/bootstrap.min.css</a:t>
            </a:r>
            <a:r>
              <a:rPr lang="en-US" sz="2400" b="1" dirty="0">
                <a:latin typeface="Consolas" panose="020B0609020204030204" pitchFamily="49" charset="0"/>
              </a:rPr>
              <a:t>"/&gt;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98853" y="3935701"/>
            <a:ext cx="7711964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 smtClean="0">
                <a:latin typeface="Consolas" panose="020B0609020204030204" pitchFamily="49" charset="0"/>
              </a:rPr>
              <a:t>&lt;</a:t>
            </a:r>
            <a:r>
              <a:rPr lang="en-US" sz="2400" b="1" dirty="0">
                <a:latin typeface="Consolas" panose="020B0609020204030204" pitchFamily="49" charset="0"/>
              </a:rPr>
              <a:t>script </a:t>
            </a:r>
            <a:r>
              <a:rPr lang="en-US" sz="2400" b="1" noProof="1">
                <a:latin typeface="Consolas" panose="020B0609020204030204" pitchFamily="49" charset="0"/>
              </a:rPr>
              <a:t>src</a:t>
            </a:r>
            <a:r>
              <a:rPr lang="en-US" sz="2400" b="1" dirty="0">
                <a:latin typeface="Consolas" panose="020B0609020204030204" pitchFamily="49" charset="0"/>
              </a:rPr>
              <a:t>="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../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jquery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jquery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.3.2.1.min.js</a:t>
            </a:r>
            <a:r>
              <a:rPr lang="en-US" sz="2400" b="1" dirty="0" smtClean="0">
                <a:latin typeface="Consolas" panose="020B0609020204030204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 smtClean="0">
                <a:latin typeface="Consolas" panose="020B0609020204030204" pitchFamily="49" charset="0"/>
              </a:rPr>
              <a:t>&lt;/</a:t>
            </a:r>
            <a:r>
              <a:rPr lang="en-US" sz="2400" b="1" dirty="0">
                <a:latin typeface="Consolas" panose="020B0609020204030204" pitchFamily="49" charset="0"/>
              </a:rPr>
              <a:t>script&gt;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3213" y="5360029"/>
            <a:ext cx="95250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latin typeface="Consolas" panose="020B0609020204030204" pitchFamily="49" charset="0"/>
              </a:rPr>
              <a:t>&lt;script src="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../bootstrap/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/bootstrap.min.js</a:t>
            </a:r>
            <a:r>
              <a:rPr lang="en-US" sz="2400" b="1" dirty="0" smtClean="0">
                <a:latin typeface="Consolas" panose="020B0609020204030204" pitchFamily="49" charset="0"/>
              </a:rPr>
              <a:t>"&gt;&lt;/</a:t>
            </a:r>
            <a:r>
              <a:rPr lang="en-US" sz="2400" b="1" dirty="0">
                <a:latin typeface="Consolas" panose="020B0609020204030204" pitchFamily="49" charset="0"/>
              </a:rPr>
              <a:t>script&gt;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31" r="22941"/>
          <a:stretch/>
        </p:blipFill>
        <p:spPr>
          <a:xfrm>
            <a:off x="8456612" y="2200416"/>
            <a:ext cx="3352800" cy="2939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35177" y="4970600"/>
            <a:ext cx="8938472" cy="820600"/>
          </a:xfrm>
        </p:spPr>
        <p:txBody>
          <a:bodyPr/>
          <a:lstStyle/>
          <a:p>
            <a:r>
              <a:rPr lang="en-US" dirty="0" smtClean="0"/>
              <a:t>Bootstrap Grid </a:t>
            </a:r>
            <a:r>
              <a:rPr lang="en-US" dirty="0"/>
              <a:t>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180" y="5791200"/>
            <a:ext cx="10744200" cy="719034"/>
          </a:xfrm>
        </p:spPr>
        <p:txBody>
          <a:bodyPr/>
          <a:lstStyle/>
          <a:p>
            <a:r>
              <a:rPr lang="en-US" spc="0" dirty="0"/>
              <a:t> </a:t>
            </a:r>
            <a:r>
              <a:rPr lang="en-US" spc="0" dirty="0" smtClean="0"/>
              <a:t>Build layouts with grid - twelve </a:t>
            </a:r>
            <a:r>
              <a:rPr lang="en-US" spc="0" dirty="0"/>
              <a:t>column system</a:t>
            </a:r>
          </a:p>
        </p:txBody>
      </p:sp>
      <p:pic>
        <p:nvPicPr>
          <p:cNvPr id="5124" name="Picture 4" descr="Image result for bootstrap gr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524000"/>
            <a:ext cx="5658802" cy="318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717578"/>
            <a:ext cx="8534400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col-xs m-3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col-xs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m-3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col-xs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m-3</a:t>
            </a:r>
            <a:r>
              <a:rPr lang="en-US" sz="26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Column three&lt;/div&gt;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151121"/>
            <a:ext cx="85344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index.html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 </a:t>
            </a:r>
            <a:r>
              <a:rPr lang="en-US" dirty="0"/>
              <a:t>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027612" y="1828855"/>
            <a:ext cx="1905000" cy="467064"/>
          </a:xfrm>
          <a:prstGeom prst="wedgeRoundRectCallout">
            <a:avLst>
              <a:gd name="adj1" fmla="val -60481"/>
              <a:gd name="adj2" fmla="val 360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Container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4189412" y="2558252"/>
            <a:ext cx="1033009" cy="380382"/>
          </a:xfrm>
          <a:prstGeom prst="wedgeRoundRectCallout">
            <a:avLst>
              <a:gd name="adj1" fmla="val -72247"/>
              <a:gd name="adj2" fmla="val -65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2665412" y="4572000"/>
            <a:ext cx="1524000" cy="533400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1954050"/>
            <a:ext cx="2086996" cy="2086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8505"/>
          <a:stretch/>
        </p:blipFill>
        <p:spPr>
          <a:xfrm>
            <a:off x="4448280" y="4785061"/>
            <a:ext cx="7334250" cy="1301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Rows must be placed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container</a:t>
            </a:r>
            <a:r>
              <a:rPr lang="en-US" dirty="0" smtClean="0"/>
              <a:t> </a:t>
            </a:r>
            <a:r>
              <a:rPr lang="en-US" dirty="0"/>
              <a:t>has one fixed width for each screen size in bootstrap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xs,sm,md,lg</a:t>
            </a:r>
            <a:r>
              <a:rPr lang="en-US" dirty="0"/>
              <a:t>) 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.container-fluid </a:t>
            </a:r>
            <a:r>
              <a:rPr lang="en-US" dirty="0"/>
              <a:t>expands to fill the available </a:t>
            </a:r>
            <a:r>
              <a:rPr lang="en-US" dirty="0" smtClean="0"/>
              <a:t>width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Containers</a:t>
            </a:r>
            <a:endParaRPr lang="en-US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9447212" y="2743200"/>
            <a:ext cx="2209800" cy="914400"/>
          </a:xfrm>
          <a:prstGeom prst="wedgeRoundRectCallout">
            <a:avLst>
              <a:gd name="adj1" fmla="val -65291"/>
              <a:gd name="adj2" fmla="val -558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Responsive pixel width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8751207" y="4253101"/>
            <a:ext cx="1906587" cy="838199"/>
          </a:xfrm>
          <a:prstGeom prst="wedgeRoundRectCallout">
            <a:avLst>
              <a:gd name="adj1" fmla="val -33993"/>
              <a:gd name="adj2" fmla="val -872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</a:t>
            </a:r>
            <a:r>
              <a:rPr lang="en-US" sz="2800" dirty="0" smtClean="0">
                <a:solidFill>
                  <a:srgbClr val="FFFFFF"/>
                </a:solidFill>
              </a:rPr>
              <a:t>idth: 100%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8505"/>
          <a:stretch/>
        </p:blipFill>
        <p:spPr>
          <a:xfrm>
            <a:off x="671129" y="4478732"/>
            <a:ext cx="7562850" cy="1342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Determines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dirty="0"/>
              <a:t>to use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col-xs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width </a:t>
            </a:r>
            <a:r>
              <a:rPr lang="en-US" dirty="0"/>
              <a:t>l</a:t>
            </a:r>
            <a:r>
              <a:rPr lang="en-US" dirty="0" smtClean="0"/>
              <a:t>ess </a:t>
            </a:r>
            <a:r>
              <a:rPr lang="en-US" dirty="0"/>
              <a:t>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col-sm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width </a:t>
            </a:r>
            <a:r>
              <a:rPr lang="en-US" dirty="0" smtClean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.col-md: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width </a:t>
            </a:r>
            <a:r>
              <a:rPr lang="en-US" dirty="0" smtClean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col-lg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width </a:t>
            </a:r>
            <a:r>
              <a:rPr lang="en-US" dirty="0" smtClean="0"/>
              <a:t>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2362008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8012" y="1828800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408" y="3164756"/>
            <a:ext cx="2542252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</a:t>
            </a:r>
            <a:r>
              <a:rPr lang="en-US" dirty="0" smtClean="0"/>
              <a:t>andful </a:t>
            </a:r>
            <a:r>
              <a:rPr lang="en-US" dirty="0"/>
              <a:t>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color utility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9626" y="2337092"/>
            <a:ext cx="7862095" cy="39525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"&gt;.text-primary&lt;/p&gt;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text-secondary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"&gt;.text-secondary&lt;/p&gt;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"&gt;.text-success&lt;/p&gt;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"&gt;.text-danger&lt;/p&gt;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"&gt;.text-warning&lt;/p&gt;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"&gt;.text-info&lt;/p&gt;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text-light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bg-dark"&gt;.text-light&lt;/p&gt;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text-dark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"&gt;.text-dark&lt;/p&gt;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"&gt;.text-muted&lt;/p&gt;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text-white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bg-dark"&gt;.text-white&lt;/p&gt;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9627" y="1798824"/>
            <a:ext cx="786209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5749"/>
          <a:stretch/>
        </p:blipFill>
        <p:spPr>
          <a:xfrm>
            <a:off x="8829601" y="1893200"/>
            <a:ext cx="2532870" cy="427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9973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Easily </a:t>
            </a:r>
            <a:r>
              <a:rPr lang="en-US" dirty="0"/>
              <a:t>set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</a:t>
            </a:r>
            <a:r>
              <a:rPr lang="en-US" dirty="0"/>
              <a:t> of an element to any contextual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class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Color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4284" y="2633586"/>
            <a:ext cx="9200685" cy="34370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bg-primary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text-white"&gt;.bg-primary&lt;/div&gt;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bg-secondary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text-white"&gt;.bg-secondary&lt;/div&gt;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bg-success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text-white"&gt;.bg-success&lt;/div&gt;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bg-danger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text-white"&gt;.bg-danger&lt;/div&gt;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bg-warning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text-dark"&gt;.bg-warning&lt;/div&gt;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bg-info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text-white"&gt;.bg-info&lt;/div&gt;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bg-light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text-dark"&gt;.bg-light&lt;/div&gt;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bg-dark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text-white"&gt;.bg-dark&lt;/div&gt;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bg-white</a:t>
            </a:r>
            <a:r>
              <a:rPr lang="en-US" sz="23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text-dark"&gt;.bg-white&lt;/div&gt;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0057"/>
          <a:stretch/>
        </p:blipFill>
        <p:spPr>
          <a:xfrm>
            <a:off x="9726852" y="1752600"/>
            <a:ext cx="2174672" cy="4620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74284" y="2100381"/>
            <a:ext cx="920068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1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Create a page like the following, using </a:t>
            </a:r>
            <a:r>
              <a:rPr lang="en-US" sz="3600" dirty="0">
                <a:hlinkClick r:id="rId2"/>
              </a:rPr>
              <a:t>Bootstrap Grid System</a:t>
            </a:r>
            <a:endParaRPr lang="en-US" sz="3600" dirty="0"/>
          </a:p>
          <a:p>
            <a:pPr lvl="2"/>
            <a:r>
              <a:rPr lang="en-US" dirty="0"/>
              <a:t>Use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</a:t>
            </a:r>
            <a:r>
              <a:rPr lang="en-US" dirty="0"/>
              <a:t> for every line</a:t>
            </a:r>
          </a:p>
          <a:p>
            <a:pPr lvl="2"/>
            <a:r>
              <a:rPr lang="en-US" dirty="0"/>
              <a:t>Define containers with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</a:t>
            </a:r>
            <a:r>
              <a:rPr lang="en-US" dirty="0"/>
              <a:t> inside every row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Grid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76" y="3429000"/>
            <a:ext cx="1036049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Theming Bootstrap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12" y="5773600"/>
            <a:ext cx="10744200" cy="719034"/>
          </a:xfrm>
        </p:spPr>
        <p:txBody>
          <a:bodyPr/>
          <a:lstStyle/>
          <a:p>
            <a:r>
              <a:rPr lang="en-US" spc="0" dirty="0"/>
              <a:t> </a:t>
            </a:r>
            <a:r>
              <a:rPr lang="en-US" spc="0" dirty="0" smtClean="0"/>
              <a:t>Enable </a:t>
            </a:r>
            <a:r>
              <a:rPr lang="en-US" spc="0" dirty="0"/>
              <a:t>the built-in theme to add </a:t>
            </a:r>
            <a:r>
              <a:rPr lang="en-US" spc="0" dirty="0" smtClean="0"/>
              <a:t>components</a:t>
            </a:r>
            <a:endParaRPr lang="en-US" spc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12" y="1295400"/>
            <a:ext cx="5767387" cy="3468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680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2091531"/>
            <a:ext cx="8458200" cy="3978276"/>
          </a:xfrm>
        </p:spPr>
        <p:txBody>
          <a:bodyPr>
            <a:noAutofit/>
          </a:bodyPr>
          <a:lstStyle/>
          <a:p>
            <a:r>
              <a:rPr lang="en-US" dirty="0" smtClean="0"/>
              <a:t>Usage</a:t>
            </a:r>
          </a:p>
          <a:p>
            <a:pPr lvl="1"/>
            <a:r>
              <a:rPr lang="en-US" sz="3400" dirty="0" smtClean="0"/>
              <a:t>Download </a:t>
            </a:r>
            <a:r>
              <a:rPr lang="en-US" sz="3400" dirty="0"/>
              <a:t>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bootstrap.min.css</a:t>
            </a:r>
            <a:r>
              <a:rPr lang="en-US" sz="3400" dirty="0"/>
              <a:t> file </a:t>
            </a:r>
            <a:endParaRPr lang="en-US" sz="3400" dirty="0" smtClean="0"/>
          </a:p>
          <a:p>
            <a:pPr lvl="1"/>
            <a:r>
              <a:rPr lang="en-US" sz="3400" dirty="0"/>
              <a:t>R</a:t>
            </a:r>
            <a:r>
              <a:rPr lang="en-US" sz="3400" dirty="0" smtClean="0"/>
              <a:t>eplace </a:t>
            </a:r>
            <a:r>
              <a:rPr lang="en-US" sz="3400" dirty="0"/>
              <a:t>Bootstrap's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stylesheet</a:t>
            </a:r>
          </a:p>
          <a:p>
            <a:pPr lvl="1"/>
            <a:r>
              <a:rPr lang="en-US" sz="3400" dirty="0" smtClean="0"/>
              <a:t>Still include </a:t>
            </a:r>
            <a:r>
              <a:rPr lang="en-US" sz="3400" dirty="0"/>
              <a:t>Bootstrap's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3400" dirty="0"/>
              <a:t> file to have functional dropdowns, modals, etc.</a:t>
            </a:r>
            <a:br>
              <a:rPr lang="en-US" sz="3400" dirty="0"/>
            </a:b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Bootswatch</a:t>
            </a:r>
            <a:endParaRPr lang="en-US" dirty="0"/>
          </a:p>
        </p:txBody>
      </p:sp>
      <p:pic>
        <p:nvPicPr>
          <p:cNvPr id="7170" name="Picture 2" descr="Bootswatch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220" y="2907494"/>
            <a:ext cx="2765192" cy="2765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0413" y="1245393"/>
            <a:ext cx="11923799" cy="84613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Bootswatch</a:t>
            </a:r>
            <a:r>
              <a:rPr lang="en-US" dirty="0"/>
              <a:t> is a collection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source themes</a:t>
            </a:r>
            <a:r>
              <a:rPr lang="en-US" dirty="0"/>
              <a:t> for Bootstrap</a:t>
            </a:r>
          </a:p>
        </p:txBody>
      </p:sp>
    </p:spTree>
    <p:extLst>
      <p:ext uri="{BB962C8B-B14F-4D97-AF65-F5344CB8AC3E}">
        <p14:creationId xmlns:p14="http://schemas.microsoft.com/office/powerpoint/2010/main" val="148407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941910"/>
                  </p:ext>
                </p:extLst>
              </p:nvPr>
            </p:nvGraphicFramePr>
            <p:xfrm>
              <a:off x="1511969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13C67FD4-2B9F-49BD-9771-70FAC46174E5}">
                    <psez:zmPr id="{CF56B58F-B197-4E35-B403-9AA2C80644D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969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434981"/>
                  </p:ext>
                </p:extLst>
              </p:nvPr>
            </p:nvGraphicFramePr>
            <p:xfrm>
              <a:off x="6514406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3BEAEA2-F36C-4F25-8356-15B9EBC8904C}">
                    <psez:zmPr id="{7F7467EA-2248-42C7-87B9-AACABE60D8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406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737670"/>
                  </p:ext>
                </p:extLst>
              </p:nvPr>
            </p:nvGraphicFramePr>
            <p:xfrm>
              <a:off x="1483418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CCF3BC1E-E911-455C-8968-5DB5A7A98411}">
                    <psez:zmPr id="{C07DB955-BC53-4117-AB84-65199D072BB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3418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39556"/>
                  </p:ext>
                </p:extLst>
              </p:nvPr>
            </p:nvGraphicFramePr>
            <p:xfrm>
              <a:off x="6514406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0BAD0C9D-BCF1-49FA-8D9B-E9AA0A6F6973}">
                    <psez:zmPr id="{E7B778DB-B85E-4CDB-90A7-A16AA62E3968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406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</a:t>
            </a:r>
            <a:r>
              <a:rPr lang="en-US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pc="0" dirty="0"/>
              <a:t>Over a dozen reusable components</a:t>
            </a:r>
          </a:p>
        </p:txBody>
      </p:sp>
      <p:pic>
        <p:nvPicPr>
          <p:cNvPr id="2050" name="Picture 2" descr="Image result for bootstrap compon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924" y="1295400"/>
            <a:ext cx="6349047" cy="31412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029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Indicate the current </a:t>
            </a:r>
            <a:r>
              <a:rPr lang="en-US" dirty="0" smtClean="0"/>
              <a:t>page’s </a:t>
            </a:r>
            <a:r>
              <a:rPr lang="en-US" dirty="0"/>
              <a:t>location within a navigational </a:t>
            </a:r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Header and Breadcrumbs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2438400"/>
            <a:ext cx="11446837" cy="38093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bg-success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m-4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page-header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&lt;ol class="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breadcrumb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breadcrumb-item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"&gt;&lt;a href="#"&gt;Home&lt;/a&gt;&lt;/li&gt;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&lt;li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breadcrumb-item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active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"&gt;Library&lt;/li&gt;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&lt;/ol&gt;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&lt;h1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text-light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"&gt;About Software University&lt;/h1&gt;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  <a:endParaRPr lang="en-US" sz="21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8" t="12976" r="24144" b="2093"/>
          <a:stretch/>
        </p:blipFill>
        <p:spPr>
          <a:xfrm>
            <a:off x="5408612" y="1964637"/>
            <a:ext cx="6055632" cy="1311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500" dirty="0"/>
              <a:t> </a:t>
            </a:r>
            <a:r>
              <a:rPr lang="en-US" sz="3500" dirty="0" smtClean="0"/>
              <a:t>Custom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button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styles </a:t>
            </a:r>
            <a:r>
              <a:rPr lang="en-US" sz="3500" dirty="0" smtClean="0"/>
              <a:t>with </a:t>
            </a:r>
            <a:r>
              <a:rPr lang="en-US" sz="3500" dirty="0"/>
              <a:t>support for multiple sizes, states, and more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Groups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5150" y="3543118"/>
            <a:ext cx="11426327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btn-secondary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"&gt;Danger&lt;/button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. .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5152" y="3009913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2" y="6226888"/>
            <a:ext cx="9829801" cy="416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Documentation: 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2"/>
              </a:rPr>
              <a:t>https://getbootstrap.com/docs/4.0/components/buttons/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12" y="1879888"/>
            <a:ext cx="8588865" cy="8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contextual feedback messages for typical user actions with the handful of </a:t>
            </a:r>
            <a:r>
              <a:rPr lang="en-US" dirty="0" smtClean="0"/>
              <a:t>flexible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alert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messages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63517" y="2380204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 alert-success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alert-dismissable</a:t>
            </a:r>
            <a:r>
              <a:rPr lang="en-US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4209660"/>
            <a:ext cx="8875790" cy="217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79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9237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300" dirty="0" smtClean="0"/>
              <a:t>Require </a:t>
            </a:r>
            <a:r>
              <a:rPr lang="en-US" sz="3300" dirty="0"/>
              <a:t>a wrapping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navbar</a:t>
            </a:r>
            <a:endParaRPr lang="bg-BG" sz="33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esponsive</a:t>
            </a:r>
            <a:r>
              <a:rPr lang="en-US" sz="3300" dirty="0" smtClean="0"/>
              <a:t> </a:t>
            </a:r>
            <a:r>
              <a:rPr lang="en-US" sz="3300" dirty="0"/>
              <a:t>by </a:t>
            </a:r>
            <a:r>
              <a:rPr lang="en-US" sz="3300" dirty="0" smtClean="0"/>
              <a:t>default</a:t>
            </a:r>
          </a:p>
          <a:p>
            <a:pPr>
              <a:lnSpc>
                <a:spcPct val="120000"/>
              </a:lnSpc>
            </a:pPr>
            <a:r>
              <a:rPr lang="en-US" sz="3300" dirty="0" smtClean="0"/>
              <a:t>Come with </a:t>
            </a:r>
            <a:r>
              <a:rPr lang="en-US" sz="3300" dirty="0"/>
              <a:t>built-in support for a handful of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sub-components</a:t>
            </a:r>
          </a:p>
          <a:p>
            <a:pPr lvl="1">
              <a:lnSpc>
                <a:spcPct val="12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.navbar-brand </a:t>
            </a:r>
            <a:r>
              <a:rPr lang="en-US" sz="3300" dirty="0"/>
              <a:t>for your company, product, or project </a:t>
            </a:r>
            <a:r>
              <a:rPr lang="en-US" sz="3300" dirty="0" smtClean="0"/>
              <a:t>name</a:t>
            </a:r>
          </a:p>
          <a:p>
            <a:pPr lvl="1">
              <a:lnSpc>
                <a:spcPct val="12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.navbar-</a:t>
            </a:r>
            <a:r>
              <a:rPr lang="en-US" sz="3300" dirty="0" err="1">
                <a:solidFill>
                  <a:schemeClr val="tx2">
                    <a:lumMod val="75000"/>
                  </a:schemeClr>
                </a:solidFill>
              </a:rPr>
              <a:t>nav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dirty="0"/>
              <a:t>for a full-height and lightweight </a:t>
            </a:r>
            <a:r>
              <a:rPr lang="en-US" sz="3300" dirty="0" smtClean="0"/>
              <a:t>navigation</a:t>
            </a:r>
          </a:p>
          <a:p>
            <a:pPr lvl="1">
              <a:lnSpc>
                <a:spcPct val="120000"/>
              </a:lnSpc>
            </a:pP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.nav-item </a:t>
            </a:r>
            <a:r>
              <a:rPr lang="en-US" sz="3300" dirty="0" smtClean="0"/>
              <a:t>for every item in navigation</a:t>
            </a:r>
            <a:endParaRPr lang="en-US" sz="3300" dirty="0"/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 and </a:t>
            </a:r>
            <a:r>
              <a:rPr lang="en-US" dirty="0" smtClean="0"/>
              <a:t>Navbar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6226888"/>
            <a:ext cx="9829801" cy="416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more at: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2"/>
              </a:rPr>
              <a:t>https://getbootstrap.com/docs/4.0/components/navbar/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12" y="1676400"/>
            <a:ext cx="6510422" cy="6525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70762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Nav</a:t>
            </a:r>
            <a:r>
              <a:rPr lang="en-US" dirty="0"/>
              <a:t> and Navbar</a:t>
            </a:r>
            <a:r>
              <a:rPr lang="bg-BG" dirty="0"/>
              <a:t> </a:t>
            </a:r>
            <a:r>
              <a:rPr lang="en-US" dirty="0"/>
              <a:t>with Bootstrap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1130" y="1114538"/>
            <a:ext cx="11377596" cy="5505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navbar-expand-lg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navbar-light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bg-light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navbar-collapse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navbar-brand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"&gt;Logo&lt;/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mr-auto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href="#"&gt;Home&lt;/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1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href="#"&gt;About&lt;/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1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href="#"&gt;Contact&lt;/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1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667" y="5435211"/>
            <a:ext cx="6054504" cy="1143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04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371600"/>
            <a:ext cx="10704599" cy="5349876"/>
          </a:xfrm>
        </p:spPr>
        <p:txBody>
          <a:bodyPr>
            <a:normAutofit/>
          </a:bodyPr>
          <a:lstStyle/>
          <a:p>
            <a:r>
              <a:rPr lang="en-US" sz="3500" dirty="0" smtClean="0"/>
              <a:t>Create the following navigation bar using Bootstrap</a:t>
            </a:r>
          </a:p>
          <a:p>
            <a:pPr lvl="1"/>
            <a:r>
              <a:rPr lang="en-US" sz="3500" dirty="0" smtClean="0"/>
              <a:t>Take a look at documentation </a:t>
            </a:r>
            <a:r>
              <a:rPr lang="en-US" sz="3500" dirty="0" smtClean="0"/>
              <a:t>and examples for Bootstrap’s </a:t>
            </a:r>
            <a:r>
              <a:rPr lang="en-US" sz="3500" dirty="0" smtClean="0"/>
              <a:t>powerful</a:t>
            </a:r>
            <a:r>
              <a:rPr lang="en-US" sz="3500" dirty="0" smtClean="0"/>
              <a:t>, responsive </a:t>
            </a:r>
            <a:r>
              <a:rPr lang="en-US" sz="3500" dirty="0" smtClean="0">
                <a:solidFill>
                  <a:srgbClr val="FF0000"/>
                </a:solidFill>
                <a:hlinkClick r:id="rId2"/>
              </a:rPr>
              <a:t>navbar</a:t>
            </a:r>
            <a:endParaRPr lang="en-US" sz="3500" dirty="0" smtClean="0">
              <a:solidFill>
                <a:srgbClr val="FF0000"/>
              </a:solidFill>
            </a:endParaRPr>
          </a:p>
          <a:p>
            <a:pPr marL="377887" lvl="1" indent="0">
              <a:buNone/>
            </a:pPr>
            <a:endParaRPr lang="en-US" sz="3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Navigation Bar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345" b="17242"/>
          <a:stretch/>
        </p:blipFill>
        <p:spPr>
          <a:xfrm>
            <a:off x="912812" y="4382193"/>
            <a:ext cx="10606858" cy="1628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2248593"/>
            <a:ext cx="2420684" cy="19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1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Solution: Navigation Bar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067965"/>
            <a:ext cx="115062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pl-0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pr-0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navbar-expand-lg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navbar-light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bg-light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navbar-brand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href="#"&gt;Navbar&lt;/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navbar-collapse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active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Home&lt;/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href="#"&gt;Features&lt;/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. . 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 . 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345" b="17242"/>
          <a:stretch/>
        </p:blipFill>
        <p:spPr>
          <a:xfrm>
            <a:off x="3732212" y="5252415"/>
            <a:ext cx="7910400" cy="127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Solution: Navigation Bar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067965"/>
            <a:ext cx="115062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 . 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form-inline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mr-sm-2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type="search" </a:t>
            </a:r>
            <a:r>
              <a:rPr lang="bg-BG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	     		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="Search" aria-label="Search"&gt;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btn-outline-success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my-2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my-sm-0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="submit"&gt;Search&lt;/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p-4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bg-success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text-center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text-light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Welcome to Bootstrap!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505200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1"/>
            <a:ext cx="11542799" cy="5730876"/>
          </a:xfrm>
        </p:spPr>
        <p:txBody>
          <a:bodyPr>
            <a:normAutofit/>
          </a:bodyPr>
          <a:lstStyle/>
          <a:p>
            <a:r>
              <a:rPr lang="en-US" sz="3500" dirty="0"/>
              <a:t>F</a:t>
            </a:r>
            <a:r>
              <a:rPr lang="en-US" sz="3500" dirty="0" smtClean="0"/>
              <a:t>orm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control styles</a:t>
            </a:r>
            <a:r>
              <a:rPr lang="en-US" sz="3500" dirty="0"/>
              <a:t>,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layout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options</a:t>
            </a:r>
            <a:r>
              <a:rPr lang="en-US" sz="3500" dirty="0" smtClean="0"/>
              <a:t> </a:t>
            </a:r>
            <a:r>
              <a:rPr lang="en-US" sz="3500" dirty="0"/>
              <a:t>and custom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components</a:t>
            </a:r>
            <a:r>
              <a:rPr lang="en-US" sz="3500" dirty="0"/>
              <a:t> for creating a wide variety of </a:t>
            </a:r>
            <a:r>
              <a:rPr lang="en-US" sz="3500" dirty="0" smtClean="0"/>
              <a:t>forms</a:t>
            </a:r>
          </a:p>
          <a:p>
            <a:r>
              <a:rPr lang="en-US" sz="3500" dirty="0"/>
              <a:t>U</a:t>
            </a:r>
            <a:r>
              <a:rPr lang="en-US" sz="3500" dirty="0" smtClean="0"/>
              <a:t>se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sz="3500" dirty="0" smtClean="0"/>
              <a:t> </a:t>
            </a:r>
            <a:r>
              <a:rPr lang="en-US" sz="3500" dirty="0"/>
              <a:t>attribute on all inputs </a:t>
            </a:r>
            <a:r>
              <a:rPr lang="en-US" sz="3500" dirty="0" smtClean="0"/>
              <a:t>to </a:t>
            </a:r>
            <a:r>
              <a:rPr lang="en-US" sz="3500" dirty="0"/>
              <a:t>take advantage of newer input controls </a:t>
            </a:r>
            <a:endParaRPr lang="en-US" sz="3500" dirty="0" smtClean="0"/>
          </a:p>
          <a:p>
            <a:pPr lvl="1"/>
            <a:r>
              <a:rPr lang="en-US" sz="3500" dirty="0" smtClean="0"/>
              <a:t>Email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 verification</a:t>
            </a:r>
          </a:p>
          <a:p>
            <a:pPr lvl="1"/>
            <a:r>
              <a:rPr lang="en-US" sz="3500" dirty="0"/>
              <a:t>N</a:t>
            </a:r>
            <a:r>
              <a:rPr lang="en-US" sz="3500" dirty="0" smtClean="0"/>
              <a:t>umber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 selection</a:t>
            </a:r>
            <a:endParaRPr lang="en-US" sz="3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4640"/>
          <a:stretch/>
        </p:blipFill>
        <p:spPr>
          <a:xfrm>
            <a:off x="6856412" y="3048000"/>
            <a:ext cx="4267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6" name="Picture 4" descr="Image result for bootstra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2047">
            <a:off x="4754758" y="4477152"/>
            <a:ext cx="2414107" cy="202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2" y="152400"/>
            <a:ext cx="9577597" cy="1110780"/>
          </a:xfrm>
        </p:spPr>
        <p:txBody>
          <a:bodyPr/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9412" y="1371600"/>
            <a:ext cx="11506200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form-group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for="exampleInputEmail1"&gt;Email address&lt;/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id="exampleInputEmail1" </a:t>
            </a: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aria-describedby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="emailHelp" placeholder="Enter email"&gt;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id="emailHelp"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form-text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"&gt;We'll never share </a:t>
            </a: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 with anyone else.&lt;/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form-group</a:t>
            </a: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</a:t>
            </a:r>
            <a:r>
              <a:rPr lang="en-US" sz="21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1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form-check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mb-3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form-check-input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id="exampleCheck1"&gt;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form-check-label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for="exampleCheck1"&gt;</a:t>
            </a: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 out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type="submit"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"&gt;Submit&lt;/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7786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3212" y="1090487"/>
            <a:ext cx="800100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thead-dark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"&gt;#&lt;/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"&gt;First&lt;/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"&gt;Last&lt;/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"&gt;Handle&lt;/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tbody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"&gt;1&lt;/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&gt;Mark&lt;/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&lt;td&gt;Otto&lt;/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&lt;td&gt;@mdo&lt;/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. . .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. . .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tbody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228" t="4728" r="2476" b="5436"/>
          <a:stretch/>
        </p:blipFill>
        <p:spPr>
          <a:xfrm>
            <a:off x="5713412" y="4320110"/>
            <a:ext cx="5953885" cy="2196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308988"/>
            <a:ext cx="2319312" cy="28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Lightweight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flexible</a:t>
            </a:r>
            <a:r>
              <a:rPr lang="en-US" dirty="0"/>
              <a:t> component for showcasing hero unit style </a:t>
            </a:r>
            <a:r>
              <a:rPr lang="en-US" dirty="0" smtClean="0"/>
              <a:t>content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Jumbotron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7009" y="2438400"/>
            <a:ext cx="6059488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display-4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"&gt;Hello, world!&lt;/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is a ...&lt;/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my-4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&gt;It uses 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lead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btn-lg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Learn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920184"/>
            <a:ext cx="5268508" cy="2514305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2" y="6226888"/>
            <a:ext cx="9829801" cy="416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more at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000" b="1" noProof="1" smtClean="0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://getbootstrap.com/docs/4.0/components/jumbotron/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190414" y="1151121"/>
            <a:ext cx="10780798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dirty="0" smtClean="0"/>
              <a:t> – the most popular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 smtClean="0"/>
              <a:t>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 smtClean="0"/>
              <a:t> </a:t>
            </a:r>
            <a:r>
              <a:rPr lang="en-US" dirty="0"/>
              <a:t>framework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sz="3400" dirty="0"/>
              <a:t>R</a:t>
            </a:r>
            <a:r>
              <a:rPr lang="en-US" sz="3400" dirty="0" smtClean="0"/>
              <a:t>esponsive</a:t>
            </a:r>
            <a:r>
              <a:rPr lang="en-US" sz="3400" dirty="0"/>
              <a:t>, mobile-first, </a:t>
            </a:r>
            <a:r>
              <a:rPr lang="en-US" sz="3400" dirty="0" smtClean="0"/>
              <a:t>prevailing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Easy to use and to learn it</a:t>
            </a:r>
          </a:p>
          <a:p>
            <a:pPr lvl="1">
              <a:lnSpc>
                <a:spcPct val="100000"/>
              </a:lnSpc>
            </a:pPr>
            <a:r>
              <a:rPr lang="en-US" sz="3400" dirty="0" smtClean="0"/>
              <a:t>Free and open source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Simple Integration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12-column </a:t>
            </a:r>
            <a:r>
              <a:rPr lang="en-US" sz="3400" dirty="0" smtClean="0"/>
              <a:t>responsive grid 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hlinkClick r:id="rId3"/>
              </a:rPr>
              <a:t>Cheatsheet</a:t>
            </a:r>
            <a:r>
              <a:rPr lang="en-US" dirty="0" smtClean="0"/>
              <a:t> to Bootstrap components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43778" y="1907739"/>
            <a:ext cx="1874387" cy="20285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6354">
            <a:off x="7972051" y="959762"/>
            <a:ext cx="1819365" cy="1157778"/>
          </a:xfrm>
          <a:prstGeom prst="rect">
            <a:avLst/>
          </a:prstGeom>
        </p:spPr>
      </p:pic>
      <p:pic>
        <p:nvPicPr>
          <p:cNvPr id="15362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214" y="3944611"/>
            <a:ext cx="2969904" cy="22274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600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bg-BG" dirty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 smtClean="0"/>
              <a:t>JS </a:t>
            </a:r>
            <a:r>
              <a:rPr lang="en-US" noProof="1"/>
              <a:t>for Front-End – </a:t>
            </a:r>
            <a:r>
              <a:rPr lang="en-US" noProof="1" smtClean="0"/>
              <a:t>Introduction to Bootstrap</a:t>
            </a:r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312" y="4598346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05" y="2107811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2257080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3759727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224" y="3680535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26" y="2896302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57" y="1284761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382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2379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692873"/>
          </a:xfrm>
        </p:spPr>
        <p:txBody>
          <a:bodyPr/>
          <a:lstStyle/>
          <a:p>
            <a:r>
              <a:rPr lang="en-US" spc="0" dirty="0"/>
              <a:t>Build responsive, mobile-first </a:t>
            </a:r>
            <a:r>
              <a:rPr lang="en-US" spc="0" dirty="0" smtClean="0"/>
              <a:t>projects</a:t>
            </a:r>
            <a:endParaRPr lang="en-US" spc="0" dirty="0"/>
          </a:p>
        </p:txBody>
      </p:sp>
      <p:pic>
        <p:nvPicPr>
          <p:cNvPr id="1026" name="Picture 2" descr="Image result for 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752600"/>
            <a:ext cx="6998864" cy="27925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Responsive Design?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 layers </a:t>
            </a:r>
            <a:r>
              <a:rPr lang="en-US" dirty="0"/>
              <a:t>that adjust according to the screen size of the different devices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2286000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2812" y="2514600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Desktop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418624" y="2819400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9412" y="4732338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Mobile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World's </a:t>
            </a:r>
            <a:r>
              <a:rPr lang="en-US" sz="3500" dirty="0"/>
              <a:t>most popular front-end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component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library</a:t>
            </a:r>
          </a:p>
          <a:p>
            <a:r>
              <a:rPr lang="en-US" sz="3500" dirty="0"/>
              <a:t>O</a:t>
            </a:r>
            <a:r>
              <a:rPr lang="en-US" sz="3500" dirty="0" smtClean="0"/>
              <a:t>pen </a:t>
            </a:r>
            <a:r>
              <a:rPr lang="en-US" sz="3500" dirty="0"/>
              <a:t>source toolkit for developing with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500" dirty="0"/>
              <a:t>,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500" dirty="0" smtClean="0"/>
              <a:t>, </a:t>
            </a:r>
            <a:r>
              <a:rPr lang="en-US" sz="3500" dirty="0"/>
              <a:t>and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JS</a:t>
            </a:r>
          </a:p>
          <a:p>
            <a:r>
              <a:rPr lang="en-US" sz="3500" dirty="0" smtClean="0"/>
              <a:t>Works with </a:t>
            </a:r>
          </a:p>
          <a:p>
            <a:pPr lvl="1"/>
            <a:r>
              <a:rPr lang="en-US" sz="3500" dirty="0" smtClean="0"/>
              <a:t> Responsive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grid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system</a:t>
            </a:r>
            <a:endParaRPr lang="en-US" sz="3500" dirty="0"/>
          </a:p>
          <a:p>
            <a:pPr lvl="1"/>
            <a:r>
              <a:rPr lang="en-US" sz="3500" dirty="0" smtClean="0"/>
              <a:t> </a:t>
            </a:r>
            <a:r>
              <a:rPr lang="en-US" sz="3500" dirty="0"/>
              <a:t>E</a:t>
            </a:r>
            <a:r>
              <a:rPr lang="en-US" sz="3500" dirty="0" smtClean="0"/>
              <a:t>xtensive </a:t>
            </a:r>
            <a:r>
              <a:rPr lang="en-US" sz="3500" dirty="0"/>
              <a:t>prebuilt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components</a:t>
            </a:r>
          </a:p>
          <a:p>
            <a:pPr lvl="1"/>
            <a:r>
              <a:rPr lang="en-US" sz="3500" dirty="0" smtClean="0"/>
              <a:t> Powerful </a:t>
            </a:r>
            <a:r>
              <a:rPr lang="en-US" sz="3500" dirty="0"/>
              <a:t>plugins built on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jQuery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048000"/>
            <a:ext cx="2826600" cy="2826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spc="0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70412" y="16383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721C5-B9FC-4563-AEE4-CE72A5AFD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426076"/>
          </a:xfrm>
        </p:spPr>
        <p:txBody>
          <a:bodyPr>
            <a:normAutofit/>
          </a:bodyPr>
          <a:lstStyle/>
          <a:p>
            <a:r>
              <a:rPr lang="en-US" sz="3500" dirty="0" smtClean="0"/>
              <a:t>Sometimes you need to include only a specific module</a:t>
            </a:r>
          </a:p>
          <a:p>
            <a:pPr lvl="1"/>
            <a:r>
              <a:rPr lang="en-US" sz="3300" dirty="0" smtClean="0"/>
              <a:t>You can do that, using</a:t>
            </a:r>
            <a:r>
              <a:rPr lang="en-US" sz="3300" dirty="0"/>
              <a:t> </a:t>
            </a:r>
            <a:r>
              <a:rPr lang="en-US" sz="3300" dirty="0" smtClean="0">
                <a:solidFill>
                  <a:schemeClr val="tx2">
                    <a:lumMod val="50000"/>
                  </a:schemeClr>
                </a:solidFill>
                <a:hlinkClick r:id="rId2"/>
              </a:rPr>
              <a:t>BootstrapCDN</a:t>
            </a:r>
            <a:endParaRPr lang="en-US" sz="33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sz="3500" dirty="0"/>
              <a:t>Include Bootstrap's </a:t>
            </a:r>
            <a:r>
              <a:rPr lang="en-US" dirty="0" smtClean="0"/>
              <a:t>compiled </a:t>
            </a:r>
            <a:r>
              <a:rPr lang="en-US" dirty="0"/>
              <a:t>and </a:t>
            </a:r>
            <a:r>
              <a:rPr lang="en-US" dirty="0" smtClean="0"/>
              <a:t>minified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CSS</a:t>
            </a:r>
            <a:endParaRPr lang="en-US" sz="3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from a </a:t>
            </a:r>
            <a:r>
              <a:rPr lang="en-US" dirty="0" smtClean="0"/>
              <a:t>BootstrapCDN </a:t>
            </a:r>
            <a:r>
              <a:rPr lang="en-US" dirty="0" smtClean="0"/>
              <a:t>– CSS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20402" y="4800600"/>
            <a:ext cx="10744843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dirty="0" smtClean="0">
                <a:latin typeface="Consolas" panose="020B0609020204030204" pitchFamily="49" charset="0"/>
              </a:rPr>
              <a:t>&lt;link </a:t>
            </a:r>
            <a:r>
              <a:rPr lang="en-US" sz="2600" b="1" noProof="1" smtClean="0">
                <a:latin typeface="Consolas" panose="020B0609020204030204" pitchFamily="49" charset="0"/>
              </a:rPr>
              <a:t>rel</a:t>
            </a:r>
            <a:r>
              <a:rPr lang="en-US" sz="2600" b="1" dirty="0" smtClean="0">
                <a:latin typeface="Consolas" panose="020B0609020204030204" pitchFamily="49" charset="0"/>
              </a:rPr>
              <a:t>="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stylesheet</a:t>
            </a:r>
            <a:r>
              <a:rPr lang="en-US" sz="2600" b="1" dirty="0" smtClean="0">
                <a:latin typeface="Consolas" panose="020B0609020204030204" pitchFamily="49" charset="0"/>
              </a:rPr>
              <a:t>" </a:t>
            </a:r>
            <a:r>
              <a:rPr lang="en-US" sz="2600" b="1" noProof="1" smtClean="0">
                <a:latin typeface="Consolas" panose="020B0609020204030204" pitchFamily="49" charset="0"/>
              </a:rPr>
              <a:t>href</a:t>
            </a:r>
            <a:r>
              <a:rPr lang="en-US" sz="2600" b="1" dirty="0" smtClean="0">
                <a:latin typeface="Consolas" panose="020B0609020204030204" pitchFamily="49" charset="0"/>
              </a:rPr>
              <a:t>="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hlinkClick r:id="rId3"/>
              </a:rPr>
              <a:t>https://stackpath.bootstrapcdn.com/bootstrap/4.1.2/css/bootstrap.min.css</a:t>
            </a:r>
            <a:r>
              <a:rPr lang="en-US" sz="2600" b="1" dirty="0" smtClean="0">
                <a:latin typeface="Consolas" panose="020B0609020204030204" pitchFamily="49" charset="0"/>
              </a:rPr>
              <a:t>"/&gt;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2471077"/>
            <a:ext cx="1710745" cy="17107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8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612" y="3502894"/>
            <a:ext cx="2057400" cy="673386"/>
          </a:xfrm>
          <a:prstGeom prst="wedgeRoundRectCallout">
            <a:avLst>
              <a:gd name="adj1" fmla="val 20679"/>
              <a:gd name="adj2" fmla="val 961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B6E68B-9376-4027-8DA5-44083CC35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Be sure to 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Tether</a:t>
            </a:r>
            <a:r>
              <a:rPr lang="en-US" dirty="0"/>
              <a:t> first, as the </a:t>
            </a:r>
            <a:r>
              <a:rPr lang="en-US" dirty="0" smtClean="0"/>
              <a:t>Bootstrap </a:t>
            </a:r>
            <a:r>
              <a:rPr lang="en-US" dirty="0"/>
              <a:t>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from a </a:t>
            </a:r>
            <a:r>
              <a:rPr lang="en-US" dirty="0" smtClean="0"/>
              <a:t>BootstrapCDN </a:t>
            </a:r>
            <a:r>
              <a:rPr lang="en-US" dirty="0"/>
              <a:t>– </a:t>
            </a:r>
            <a:r>
              <a:rPr lang="en-US" dirty="0" smtClean="0"/>
              <a:t>JS</a:t>
            </a:r>
            <a:endParaRPr lang="en-US" dirty="0"/>
          </a:p>
        </p:txBody>
      </p:sp>
      <p:sp>
        <p:nvSpPr>
          <p:cNvPr id="10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212" y="1971624"/>
            <a:ext cx="2971800" cy="901986"/>
          </a:xfrm>
          <a:prstGeom prst="wedgeRoundRectCallout">
            <a:avLst>
              <a:gd name="adj1" fmla="val -17590"/>
              <a:gd name="adj2" fmla="val 59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5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Popper.js </a:t>
            </a:r>
            <a:r>
              <a:rPr lang="en-US" dirty="0"/>
              <a:t>and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jQuery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81407" y="3124200"/>
            <a:ext cx="11684530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 smtClean="0">
                <a:latin typeface="Consolas" panose="020B0609020204030204" pitchFamily="49" charset="0"/>
              </a:rPr>
              <a:t>&lt;script src="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hlinkClick r:id="rId2"/>
              </a:rPr>
              <a:t>https://code.jquery.com/jquery-3.3.1.slim.min.js</a:t>
            </a:r>
            <a:r>
              <a:rPr lang="en-US" sz="2400" b="1" dirty="0" smtClean="0">
                <a:latin typeface="Consolas" panose="020B0609020204030204" pitchFamily="49" charset="0"/>
              </a:rPr>
              <a:t>&gt;&lt;/script&gt;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 smtClean="0">
                <a:latin typeface="Consolas" panose="020B0609020204030204" pitchFamily="49" charset="0"/>
              </a:rPr>
              <a:t>&lt;script </a:t>
            </a:r>
            <a:r>
              <a:rPr lang="en-US" sz="2400" b="1" noProof="1" smtClean="0">
                <a:latin typeface="Consolas" panose="020B0609020204030204" pitchFamily="49" charset="0"/>
              </a:rPr>
              <a:t>src</a:t>
            </a:r>
            <a:r>
              <a:rPr lang="en-US" sz="2400" b="1" dirty="0" smtClean="0">
                <a:latin typeface="Consolas" panose="020B0609020204030204" pitchFamily="49" charset="0"/>
              </a:rPr>
              <a:t>="</a:t>
            </a:r>
            <a:r>
              <a:rPr lang="en-US" sz="2400" b="1" dirty="0" smtClean="0">
                <a:latin typeface="Consolas" panose="020B0609020204030204" pitchFamily="49" charset="0"/>
                <a:hlinkClick r:id="rId3"/>
              </a:rPr>
              <a:t>https://cdnjs.cloudflare.com/ajax/libs/tether/1.4.0/</a:t>
            </a:r>
            <a:r>
              <a:rPr lang="en-US" sz="2400" b="1" dirty="0" err="1" smtClean="0">
                <a:latin typeface="Consolas" panose="020B0609020204030204" pitchFamily="49" charset="0"/>
                <a:hlinkClick r:id="rId3"/>
              </a:rPr>
              <a:t>js</a:t>
            </a:r>
            <a:r>
              <a:rPr lang="en-US" sz="2400" b="1" dirty="0" smtClean="0">
                <a:latin typeface="Consolas" panose="020B0609020204030204" pitchFamily="49" charset="0"/>
                <a:hlinkClick r:id="rId3"/>
              </a:rPr>
              <a:t>/tether.min.js</a:t>
            </a:r>
            <a:r>
              <a:rPr lang="en-US" sz="2400" b="1" dirty="0" smtClean="0">
                <a:latin typeface="Consolas" panose="020B0609020204030204" pitchFamily="49" charset="0"/>
              </a:rPr>
              <a:t>"&gt;&lt;/</a:t>
            </a:r>
            <a:r>
              <a:rPr lang="en-US" sz="2400" b="1" dirty="0">
                <a:latin typeface="Consolas" panose="020B0609020204030204" pitchFamily="49" charset="0"/>
              </a:rPr>
              <a:t>script</a:t>
            </a:r>
            <a:r>
              <a:rPr lang="en-US" sz="2400" b="1" dirty="0" smtClean="0">
                <a:latin typeface="Consolas" panose="020B0609020204030204" pitchFamily="49" charset="0"/>
              </a:rPr>
              <a:t>&gt;</a:t>
            </a:r>
            <a:endParaRPr lang="en-US" sz="2400" b="1" dirty="0" smtClean="0">
              <a:latin typeface="Consolas" panose="020B0609020204030204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 smtClean="0">
                <a:latin typeface="Consolas" panose="020B0609020204030204" pitchFamily="49" charset="0"/>
              </a:rPr>
              <a:t>&lt;script src="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hlinkClick r:id="rId4"/>
              </a:rPr>
              <a:t>https://stackpath.bootstrapcdn.com/bootstrap/4.1.2/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hlinkClick r:id="rId4"/>
              </a:rPr>
              <a:t>js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hlinkClick r:id="rId4"/>
              </a:rPr>
              <a:t>/bootstrap.min.js</a:t>
            </a:r>
            <a:r>
              <a:rPr lang="en-US" sz="2400" b="1" dirty="0" smtClean="0">
                <a:latin typeface="Consolas" panose="020B0609020204030204" pitchFamily="49" charset="0"/>
              </a:rPr>
              <a:t>&gt;&lt;/script&gt;</a:t>
            </a:r>
            <a:endParaRPr lang="en-US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6263</TotalTime>
  <Words>1920</Words>
  <Application>Microsoft Office PowerPoint</Application>
  <PresentationFormat>Custom</PresentationFormat>
  <Paragraphs>326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 16x9</vt:lpstr>
      <vt:lpstr>Introduction to Bootstrap</vt:lpstr>
      <vt:lpstr>Table of Contents</vt:lpstr>
      <vt:lpstr>Have a Question?</vt:lpstr>
      <vt:lpstr>What is Bootstrap?</vt:lpstr>
      <vt:lpstr>What is a Responsive Design?</vt:lpstr>
      <vt:lpstr>Bootstrap</vt:lpstr>
      <vt:lpstr>How to Import Bootstrap?</vt:lpstr>
      <vt:lpstr>Include from a BootstrapCDN – CSS</vt:lpstr>
      <vt:lpstr>Include from a BootstrapCDN – JS</vt:lpstr>
      <vt:lpstr>Download Resources</vt:lpstr>
      <vt:lpstr>Bootstrap Grid System</vt:lpstr>
      <vt:lpstr>Bootstrap Grid System Demo</vt:lpstr>
      <vt:lpstr>Bootstrap Containers</vt:lpstr>
      <vt:lpstr>Column Classes</vt:lpstr>
      <vt:lpstr>Color</vt:lpstr>
      <vt:lpstr>Background Color</vt:lpstr>
      <vt:lpstr>Problem: Grid System</vt:lpstr>
      <vt:lpstr>Theming Bootstrap</vt:lpstr>
      <vt:lpstr>Bootswatch</vt:lpstr>
      <vt:lpstr>Bootstrap Components</vt:lpstr>
      <vt:lpstr>Page Header and Breadcrumbs</vt:lpstr>
      <vt:lpstr>Button Groups</vt:lpstr>
      <vt:lpstr>Alerts</vt:lpstr>
      <vt:lpstr>Nav and Navbar</vt:lpstr>
      <vt:lpstr>Nav and Navbar with Bootstrap </vt:lpstr>
      <vt:lpstr>Problem: Navigation Bar </vt:lpstr>
      <vt:lpstr>Solution: Navigation Bar</vt:lpstr>
      <vt:lpstr>Solution: Navigation Bar (2)</vt:lpstr>
      <vt:lpstr>Forms</vt:lpstr>
      <vt:lpstr>Forms</vt:lpstr>
      <vt:lpstr>Tables</vt:lpstr>
      <vt:lpstr>Jumbotron</vt:lpstr>
      <vt:lpstr>Summary</vt:lpstr>
      <vt:lpstr>JS for Front-End – Introduction to Bootstrap</vt:lpstr>
      <vt:lpstr>SoftUni Diamond Partners</vt:lpstr>
      <vt:lpstr>SoftUni Diamond Partners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Antoniya Atanasova</cp:lastModifiedBy>
  <cp:revision>577</cp:revision>
  <dcterms:created xsi:type="dcterms:W3CDTF">2014-01-02T17:00:34Z</dcterms:created>
  <dcterms:modified xsi:type="dcterms:W3CDTF">2018-07-17T23:16:40Z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